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3"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71DC"/>
    <a:srgbClr val="C89FCB"/>
    <a:srgbClr val="CE8FDB"/>
    <a:srgbClr val="A60A9B"/>
    <a:srgbClr val="AF8AE0"/>
    <a:srgbClr val="0E5F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35" autoAdjust="0"/>
    <p:restoredTop sz="94660"/>
  </p:normalViewPr>
  <p:slideViewPr>
    <p:cSldViewPr>
      <p:cViewPr>
        <p:scale>
          <a:sx n="94" d="100"/>
          <a:sy n="94" d="100"/>
        </p:scale>
        <p:origin x="-93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2191956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3426867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319475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3974700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396389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1251805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364314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1949498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3788393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4100031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B1CAC-A947-40C7-9EA9-609C30AAC277}" type="datetimeFigureOut">
              <a:rPr lang="en-US" smtClean="0"/>
              <a:t>12/19/2013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93DE89F-8091-4469-90BD-E798ED45BF51}" type="slidenum">
              <a:rPr lang="en-US" smtClean="0"/>
              <a:t>‹#›</a:t>
            </a:fld>
            <a:endParaRPr lang="en-US" dirty="0"/>
          </a:p>
        </p:txBody>
      </p:sp>
    </p:spTree>
    <p:extLst>
      <p:ext uri="{BB962C8B-B14F-4D97-AF65-F5344CB8AC3E}">
        <p14:creationId xmlns:p14="http://schemas.microsoft.com/office/powerpoint/2010/main" val="4092511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E5F7C"/>
            </a:gs>
            <a:gs pos="30000">
              <a:schemeClr val="tx2">
                <a:lumMod val="60000"/>
                <a:lumOff val="40000"/>
              </a:schemeClr>
            </a:gs>
            <a:gs pos="64999">
              <a:srgbClr val="7030A0"/>
            </a:gs>
            <a:gs pos="95000">
              <a:srgbClr val="CE8FDB"/>
            </a:gs>
            <a:gs pos="89999">
              <a:srgbClr val="A60A9B"/>
            </a:gs>
            <a:gs pos="100000">
              <a:srgbClr val="C89FCB"/>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DB1CAC-A947-40C7-9EA9-609C30AAC277}" type="datetimeFigureOut">
              <a:rPr lang="en-US" smtClean="0"/>
              <a:t>12/19/2013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3DE89F-8091-4469-90BD-E798ED45BF51}" type="slidenum">
              <a:rPr lang="en-US" smtClean="0"/>
              <a:t>‹#›</a:t>
            </a:fld>
            <a:endParaRPr lang="en-US" dirty="0"/>
          </a:p>
        </p:txBody>
      </p:sp>
    </p:spTree>
    <p:extLst>
      <p:ext uri="{BB962C8B-B14F-4D97-AF65-F5344CB8AC3E}">
        <p14:creationId xmlns:p14="http://schemas.microsoft.com/office/powerpoint/2010/main" val="2164099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 Target="slide4.xml"/><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slide" Target="slide5.xml"/><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6.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 Target="slide4.xml"/><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5.xml"/><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6.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 Target="slide4.xml"/><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5.xml"/><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6.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3.png"/><Relationship Id="rId3" Type="http://schemas.openxmlformats.org/officeDocument/2006/relationships/slide" Target="slide4.xml"/><Relationship Id="rId7" Type="http://schemas.openxmlformats.org/officeDocument/2006/relationships/image" Target="../media/image1.png"/><Relationship Id="rId12" Type="http://schemas.openxmlformats.org/officeDocument/2006/relationships/hyperlink" Target="http://www.google.com/url?sa=i&amp;rct=j&amp;q=balloon%20animated&amp;source=images&amp;cd=&amp;cad=rja&amp;docid=3sQXnXi_l70nWM&amp;tbnid=bEsjvXCB9CPKVM:&amp;ved=0CAUQjRw&amp;url=http://www.pageresource.com/clipart/entertainment/party/&amp;ei=O8uxUsvzBKGYyAHnjoHYCw&amp;bvm=bv.58187178,d.aWc&amp;psig=AFQjCNGRWhwFP6PFSpH1P23hnv-n7WDZ6w&amp;ust=1387470004187618" TargetMode="External"/><Relationship Id="rId2" Type="http://schemas.openxmlformats.org/officeDocument/2006/relationships/slide" Target="slide1.xml"/><Relationship Id="rId16"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slide" Target="slide3.xml"/><Relationship Id="rId11" Type="http://schemas.microsoft.com/office/2007/relationships/hdphoto" Target="../media/hdphoto2.wdp"/><Relationship Id="rId5" Type="http://schemas.openxmlformats.org/officeDocument/2006/relationships/slide" Target="slide5.xml"/><Relationship Id="rId15" Type="http://schemas.openxmlformats.org/officeDocument/2006/relationships/slide" Target="slide6.xml"/><Relationship Id="rId10" Type="http://schemas.openxmlformats.org/officeDocument/2006/relationships/image" Target="../media/image2.png"/><Relationship Id="rId4" Type="http://schemas.openxmlformats.org/officeDocument/2006/relationships/slide" Target="slide2.xml"/><Relationship Id="rId9" Type="http://schemas.openxmlformats.org/officeDocument/2006/relationships/hyperlink" Target="http://www.google.com/url?sa=i&amp;rct=j&amp;q=party%20hat%20animated&amp;source=images&amp;cd=&amp;cad=rja&amp;docid=VGMDIWajVAlk6M&amp;tbnid=dim5MFCIjYUTFM:&amp;ved=0CAUQjRw&amp;url=http://www.clker.com/clipart-heyyyyyyyy.html&amp;ei=z8qxUoSVC6mqyAGnjoGoBA&amp;bvm=bv.58187178,d.aWc&amp;psig=AFQjCNGIRN5mYbwJSz_nY0em_Yynk46-1w&amp;ust=1387469896244203" TargetMode="External"/><Relationship Id="rId14" Type="http://schemas.microsoft.com/office/2007/relationships/hdphoto" Target="../media/hdphoto3.wdp"/></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 Target="slide4.xml"/><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5.xml"/><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 Target="slide4.xml"/><Relationship Id="rId7" Type="http://schemas.openxmlformats.org/officeDocument/2006/relationships/image" Target="../media/image1.png"/><Relationship Id="rId2" Type="http://schemas.openxmlformats.org/officeDocument/2006/relationships/slide" Target="slide1.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5.xml"/><Relationship Id="rId10" Type="http://schemas.openxmlformats.org/officeDocument/2006/relationships/slide" Target="slide7.xml"/><Relationship Id="rId4" Type="http://schemas.openxmlformats.org/officeDocument/2006/relationships/slide" Target="slide2.xml"/><Relationship Id="rId9" Type="http://schemas.openxmlformats.org/officeDocument/2006/relationships/slide" Target="slide6.xml"/></Relationships>
</file>

<file path=ppt/slides/_rels/slide7.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slide" Target="slide6.xml"/><Relationship Id="rId7" Type="http://schemas.openxmlformats.org/officeDocument/2006/relationships/slide" Target="slide2.xml"/><Relationship Id="rId2" Type="http://schemas.openxmlformats.org/officeDocument/2006/relationships/slide" Target="slide5.xml"/><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slide" Target="slide1.xml"/><Relationship Id="rId10" Type="http://schemas.microsoft.com/office/2007/relationships/hdphoto" Target="../media/hdphoto1.wdp"/><Relationship Id="rId4" Type="http://schemas.openxmlformats.org/officeDocument/2006/relationships/slide" Target="slide7.xml"/><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9600" y="1660303"/>
            <a:ext cx="8077200" cy="400110"/>
            <a:chOff x="685800" y="664029"/>
            <a:chExt cx="7924800" cy="421881"/>
          </a:xfrm>
        </p:grpSpPr>
        <p:sp>
          <p:nvSpPr>
            <p:cNvPr id="4" name="TextBox 3"/>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Home</a:t>
              </a:r>
              <a:endParaRPr lang="en-US" sz="2000" dirty="0">
                <a:latin typeface="Harlow Solid Italic" panose="04030604020F02020D02" pitchFamily="82" charset="0"/>
              </a:endParaRPr>
            </a:p>
          </p:txBody>
        </p:sp>
        <p:sp>
          <p:nvSpPr>
            <p:cNvPr id="9" name="TextBox 8"/>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Catering/Parties</a:t>
              </a:r>
              <a:endParaRPr lang="en-US" sz="2000" dirty="0">
                <a:latin typeface="Harlow Solid Italic" panose="04030604020F02020D02" pitchFamily="82" charset="0"/>
              </a:endParaRPr>
            </a:p>
          </p:txBody>
        </p:sp>
        <p:sp>
          <p:nvSpPr>
            <p:cNvPr id="10" name="TextBox 9"/>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Menu</a:t>
              </a:r>
              <a:endParaRPr lang="en-US" sz="2000" dirty="0">
                <a:latin typeface="Harlow Solid Italic" panose="04030604020F02020D02" pitchFamily="82" charset="0"/>
              </a:endParaRPr>
            </a:p>
          </p:txBody>
        </p:sp>
        <p:sp>
          <p:nvSpPr>
            <p:cNvPr id="11" name="TextBox 10"/>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Photo Gallery</a:t>
              </a:r>
              <a:endParaRPr lang="en-US" sz="2000" dirty="0">
                <a:latin typeface="Harlow Solid Italic" panose="04030604020F02020D02" pitchFamily="82" charset="0"/>
              </a:endParaRPr>
            </a:p>
          </p:txBody>
        </p:sp>
        <p:sp>
          <p:nvSpPr>
            <p:cNvPr id="12" name="TextBox 11"/>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Oddities</a:t>
              </a:r>
              <a:endParaRPr lang="en-US" sz="2000" dirty="0">
                <a:latin typeface="Harlow Solid Italic" panose="04030604020F02020D02" pitchFamily="82" charset="0"/>
              </a:endParaRPr>
            </a:p>
          </p:txBody>
        </p:sp>
      </p:grpSp>
      <p:pic>
        <p:nvPicPr>
          <p:cNvPr id="16" name="Picture 15"/>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35302" y="-6666"/>
            <a:ext cx="1470465" cy="1426667"/>
          </a:xfrm>
          <a:prstGeom prst="rect">
            <a:avLst/>
          </a:prstGeom>
        </p:spPr>
      </p:pic>
      <p:sp>
        <p:nvSpPr>
          <p:cNvPr id="18" name="TextBox 17"/>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19" name="TextBox 18"/>
          <p:cNvSpPr txBox="1"/>
          <p:nvPr/>
        </p:nvSpPr>
        <p:spPr>
          <a:xfrm>
            <a:off x="5453490" y="226692"/>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sp>
        <p:nvSpPr>
          <p:cNvPr id="2" name="TextBox 1"/>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grpSp>
        <p:nvGrpSpPr>
          <p:cNvPr id="20" name="Group 19"/>
          <p:cNvGrpSpPr/>
          <p:nvPr/>
        </p:nvGrpSpPr>
        <p:grpSpPr>
          <a:xfrm>
            <a:off x="2068033" y="6398077"/>
            <a:ext cx="4655152" cy="421881"/>
            <a:chOff x="2068033" y="6398077"/>
            <a:chExt cx="4655152" cy="421881"/>
          </a:xfrm>
        </p:grpSpPr>
        <p:grpSp>
          <p:nvGrpSpPr>
            <p:cNvPr id="21" name="Group 20"/>
            <p:cNvGrpSpPr/>
            <p:nvPr/>
          </p:nvGrpSpPr>
          <p:grpSpPr>
            <a:xfrm>
              <a:off x="2068033" y="6398077"/>
              <a:ext cx="3210072" cy="421881"/>
              <a:chOff x="2057400" y="6215743"/>
              <a:chExt cx="3210072" cy="421881"/>
            </a:xfrm>
          </p:grpSpPr>
          <p:sp>
            <p:nvSpPr>
              <p:cNvPr id="23" name="TextBox 22"/>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About Us</a:t>
                </a:r>
                <a:endParaRPr lang="en-US" sz="2000" dirty="0">
                  <a:latin typeface="Harlow Solid Italic" panose="04030604020F02020D02" pitchFamily="82" charset="0"/>
                </a:endParaRPr>
              </a:p>
            </p:txBody>
          </p:sp>
          <p:sp>
            <p:nvSpPr>
              <p:cNvPr id="24" name="TextBox 23"/>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9" action="ppaction://hlinksldjump"/>
                  </a:rPr>
                  <a:t>Contact Us</a:t>
                </a:r>
                <a:endParaRPr lang="en-US" sz="2000" dirty="0">
                  <a:latin typeface="Harlow Solid Italic" panose="04030604020F02020D02" pitchFamily="82" charset="0"/>
                </a:endParaRPr>
              </a:p>
            </p:txBody>
          </p:sp>
        </p:grpSp>
        <p:sp>
          <p:nvSpPr>
            <p:cNvPr id="22" name="TextBox 21"/>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0" action="ppaction://hlinksldjump"/>
                </a:rPr>
                <a:t>Hours</a:t>
              </a:r>
              <a:endParaRPr lang="en-US" sz="2000" dirty="0">
                <a:latin typeface="Harlow Solid Italic" panose="04030604020F02020D02" pitchFamily="82" charset="0"/>
              </a:endParaRPr>
            </a:p>
          </p:txBody>
        </p:sp>
      </p:grpSp>
    </p:spTree>
    <p:extLst>
      <p:ext uri="{BB962C8B-B14F-4D97-AF65-F5344CB8AC3E}">
        <p14:creationId xmlns:p14="http://schemas.microsoft.com/office/powerpoint/2010/main" val="393206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7" name="Group 16"/>
          <p:cNvGrpSpPr/>
          <p:nvPr/>
        </p:nvGrpSpPr>
        <p:grpSpPr>
          <a:xfrm>
            <a:off x="617863" y="1664732"/>
            <a:ext cx="8077200" cy="400110"/>
            <a:chOff x="685800" y="664029"/>
            <a:chExt cx="7924800" cy="421881"/>
          </a:xfrm>
        </p:grpSpPr>
        <p:sp>
          <p:nvSpPr>
            <p:cNvPr id="18" name="TextBox 17"/>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Home</a:t>
              </a:r>
              <a:endParaRPr lang="en-US" sz="2000" dirty="0">
                <a:latin typeface="Harlow Solid Italic" panose="04030604020F02020D02" pitchFamily="82" charset="0"/>
              </a:endParaRPr>
            </a:p>
          </p:txBody>
        </p:sp>
        <p:sp>
          <p:nvSpPr>
            <p:cNvPr id="19" name="TextBox 18"/>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Catering/Parties</a:t>
              </a:r>
              <a:endParaRPr lang="en-US" sz="2000" dirty="0">
                <a:latin typeface="Harlow Solid Italic" panose="04030604020F02020D02" pitchFamily="82" charset="0"/>
              </a:endParaRPr>
            </a:p>
          </p:txBody>
        </p:sp>
        <p:sp>
          <p:nvSpPr>
            <p:cNvPr id="20" name="TextBox 19"/>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Menu</a:t>
              </a:r>
              <a:endParaRPr lang="en-US" sz="2000" dirty="0">
                <a:latin typeface="Harlow Solid Italic" panose="04030604020F02020D02" pitchFamily="82" charset="0"/>
              </a:endParaRPr>
            </a:p>
          </p:txBody>
        </p:sp>
        <p:sp>
          <p:nvSpPr>
            <p:cNvPr id="21" name="TextBox 20"/>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Photo Gallery</a:t>
              </a:r>
              <a:endParaRPr lang="en-US" sz="2000" dirty="0">
                <a:latin typeface="Harlow Solid Italic" panose="04030604020F02020D02" pitchFamily="82" charset="0"/>
              </a:endParaRPr>
            </a:p>
          </p:txBody>
        </p:sp>
        <p:sp>
          <p:nvSpPr>
            <p:cNvPr id="22" name="TextBox 21"/>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Oddities</a:t>
              </a:r>
              <a:endParaRPr lang="en-US" sz="2000" dirty="0">
                <a:latin typeface="Harlow Solid Italic" panose="04030604020F02020D02" pitchFamily="82" charset="0"/>
              </a:endParaRPr>
            </a:p>
          </p:txBody>
        </p:sp>
      </p:grpSp>
      <p:sp>
        <p:nvSpPr>
          <p:cNvPr id="26" name="TextBox 25"/>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28" name="TextBox 27"/>
          <p:cNvSpPr txBox="1"/>
          <p:nvPr/>
        </p:nvSpPr>
        <p:spPr>
          <a:xfrm>
            <a:off x="5453490" y="226692"/>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pic>
        <p:nvPicPr>
          <p:cNvPr id="14" name="Picture 13"/>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35302" y="-6666"/>
            <a:ext cx="1470465" cy="1426667"/>
          </a:xfrm>
          <a:prstGeom prst="rect">
            <a:avLst/>
          </a:prstGeom>
        </p:spPr>
      </p:pic>
      <p:sp>
        <p:nvSpPr>
          <p:cNvPr id="15" name="TextBox 14"/>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grpSp>
        <p:nvGrpSpPr>
          <p:cNvPr id="16" name="Group 15"/>
          <p:cNvGrpSpPr/>
          <p:nvPr/>
        </p:nvGrpSpPr>
        <p:grpSpPr>
          <a:xfrm>
            <a:off x="2068033" y="6398077"/>
            <a:ext cx="4655152" cy="421881"/>
            <a:chOff x="2068033" y="6398077"/>
            <a:chExt cx="4655152" cy="421881"/>
          </a:xfrm>
        </p:grpSpPr>
        <p:grpSp>
          <p:nvGrpSpPr>
            <p:cNvPr id="29" name="Group 28"/>
            <p:cNvGrpSpPr/>
            <p:nvPr/>
          </p:nvGrpSpPr>
          <p:grpSpPr>
            <a:xfrm>
              <a:off x="2068033" y="6398077"/>
              <a:ext cx="3210072" cy="421881"/>
              <a:chOff x="2057400" y="6215743"/>
              <a:chExt cx="3210072" cy="421881"/>
            </a:xfrm>
          </p:grpSpPr>
          <p:sp>
            <p:nvSpPr>
              <p:cNvPr id="31" name="TextBox 30"/>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About Us</a:t>
                </a:r>
                <a:endParaRPr lang="en-US" sz="2000" dirty="0">
                  <a:latin typeface="Harlow Solid Italic" panose="04030604020F02020D02" pitchFamily="82" charset="0"/>
                </a:endParaRPr>
              </a:p>
            </p:txBody>
          </p:sp>
          <p:sp>
            <p:nvSpPr>
              <p:cNvPr id="32" name="TextBox 31"/>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9" action="ppaction://hlinksldjump"/>
                  </a:rPr>
                  <a:t>Contact Us</a:t>
                </a:r>
                <a:endParaRPr lang="en-US" sz="2000" dirty="0">
                  <a:latin typeface="Harlow Solid Italic" panose="04030604020F02020D02" pitchFamily="82" charset="0"/>
                </a:endParaRPr>
              </a:p>
            </p:txBody>
          </p:sp>
        </p:grpSp>
        <p:sp>
          <p:nvSpPr>
            <p:cNvPr id="30" name="TextBox 29"/>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0" action="ppaction://hlinksldjump"/>
                </a:rPr>
                <a:t>Hours</a:t>
              </a:r>
              <a:endParaRPr lang="en-US" sz="2000" dirty="0">
                <a:latin typeface="Harlow Solid Italic" panose="04030604020F02020D02" pitchFamily="82" charset="0"/>
              </a:endParaRPr>
            </a:p>
          </p:txBody>
        </p:sp>
      </p:grpSp>
      <p:sp>
        <p:nvSpPr>
          <p:cNvPr id="2" name="TextBox 1"/>
          <p:cNvSpPr txBox="1"/>
          <p:nvPr/>
        </p:nvSpPr>
        <p:spPr>
          <a:xfrm>
            <a:off x="1262746" y="2540000"/>
            <a:ext cx="4010367" cy="3139321"/>
          </a:xfrm>
          <a:prstGeom prst="rect">
            <a:avLst/>
          </a:prstGeom>
          <a:noFill/>
        </p:spPr>
        <p:txBody>
          <a:bodyPr wrap="square" rtlCol="0">
            <a:spAutoFit/>
          </a:bodyPr>
          <a:lstStyle/>
          <a:p>
            <a:pPr marL="285750" lvl="0" indent="-285750">
              <a:buFont typeface="Arial" panose="020B0604020202020204" pitchFamily="34" charset="0"/>
              <a:buChar char="•"/>
            </a:pPr>
            <a:r>
              <a:rPr lang="en-US" dirty="0" smtClean="0"/>
              <a:t>Chocolate</a:t>
            </a:r>
          </a:p>
          <a:p>
            <a:pPr marL="285750" lvl="0" indent="-285750">
              <a:buFont typeface="Arial" panose="020B0604020202020204" pitchFamily="34" charset="0"/>
              <a:buChar char="•"/>
            </a:pPr>
            <a:r>
              <a:rPr lang="en-US" dirty="0" smtClean="0"/>
              <a:t>Vanilla</a:t>
            </a:r>
          </a:p>
          <a:p>
            <a:pPr marL="285750" lvl="0" indent="-285750">
              <a:buFont typeface="Arial" panose="020B0604020202020204" pitchFamily="34" charset="0"/>
              <a:buChar char="•"/>
            </a:pPr>
            <a:r>
              <a:rPr lang="en-US" dirty="0" smtClean="0"/>
              <a:t>Peach</a:t>
            </a:r>
          </a:p>
          <a:p>
            <a:pPr marL="285750" lvl="0" indent="-285750">
              <a:buFont typeface="Arial" panose="020B0604020202020204" pitchFamily="34" charset="0"/>
              <a:buChar char="•"/>
            </a:pPr>
            <a:r>
              <a:rPr lang="en-US" dirty="0" smtClean="0"/>
              <a:t>Banana</a:t>
            </a:r>
          </a:p>
          <a:p>
            <a:pPr marL="285750" lvl="0" indent="-285750">
              <a:buFont typeface="Arial" panose="020B0604020202020204" pitchFamily="34" charset="0"/>
              <a:buChar char="•"/>
            </a:pPr>
            <a:r>
              <a:rPr lang="en-US" dirty="0" smtClean="0"/>
              <a:t>Chocolate covered Strawberry</a:t>
            </a:r>
          </a:p>
          <a:p>
            <a:pPr marL="285750" lvl="0" indent="-285750">
              <a:buFont typeface="Arial" panose="020B0604020202020204" pitchFamily="34" charset="0"/>
              <a:buChar char="•"/>
            </a:pPr>
            <a:r>
              <a:rPr lang="en-US" dirty="0" smtClean="0"/>
              <a:t>Cancer(Strawberry)</a:t>
            </a:r>
          </a:p>
          <a:p>
            <a:pPr marL="285750" lvl="0" indent="-285750">
              <a:buFont typeface="Arial" panose="020B0604020202020204" pitchFamily="34" charset="0"/>
              <a:buChar char="•"/>
            </a:pPr>
            <a:r>
              <a:rPr lang="en-US" dirty="0" smtClean="0"/>
              <a:t>Cheese cake</a:t>
            </a:r>
          </a:p>
          <a:p>
            <a:pPr marL="285750" lvl="0" indent="-285750">
              <a:buFont typeface="Arial" panose="020B0604020202020204" pitchFamily="34" charset="0"/>
              <a:buChar char="•"/>
            </a:pPr>
            <a:r>
              <a:rPr lang="en-US" dirty="0" smtClean="0"/>
              <a:t>Oreo</a:t>
            </a:r>
            <a:endParaRPr lang="en-US" dirty="0"/>
          </a:p>
          <a:p>
            <a:pPr marL="285750" lvl="0" indent="-285750">
              <a:buFont typeface="Arial" panose="020B0604020202020204" pitchFamily="34" charset="0"/>
              <a:buChar char="•"/>
            </a:pPr>
            <a:r>
              <a:rPr lang="en-US" dirty="0" smtClean="0"/>
              <a:t>Boston cream</a:t>
            </a:r>
          </a:p>
          <a:p>
            <a:pPr marL="285750" indent="-285750">
              <a:buFont typeface="Arial" panose="020B0604020202020204" pitchFamily="34" charset="0"/>
              <a:buChar char="•"/>
            </a:pPr>
            <a:r>
              <a:rPr lang="en-US" dirty="0"/>
              <a:t>Pet </a:t>
            </a:r>
            <a:r>
              <a:rPr lang="en-US" dirty="0" smtClean="0"/>
              <a:t>friendly</a:t>
            </a:r>
            <a:endParaRPr lang="en-US" dirty="0"/>
          </a:p>
          <a:p>
            <a:endParaRPr lang="en-US" dirty="0"/>
          </a:p>
        </p:txBody>
      </p:sp>
      <p:sp>
        <p:nvSpPr>
          <p:cNvPr id="3" name="TextBox 2"/>
          <p:cNvSpPr txBox="1"/>
          <p:nvPr/>
        </p:nvSpPr>
        <p:spPr>
          <a:xfrm>
            <a:off x="1295400" y="2133600"/>
            <a:ext cx="2743200" cy="381000"/>
          </a:xfrm>
          <a:prstGeom prst="rect">
            <a:avLst/>
          </a:prstGeom>
          <a:noFill/>
        </p:spPr>
        <p:txBody>
          <a:bodyPr wrap="square" rtlCol="0">
            <a:spAutoFit/>
          </a:bodyPr>
          <a:lstStyle/>
          <a:p>
            <a:r>
              <a:rPr lang="en-US" dirty="0" smtClean="0"/>
              <a:t>Flavors</a:t>
            </a:r>
            <a:endParaRPr lang="en-US" dirty="0"/>
          </a:p>
        </p:txBody>
      </p:sp>
      <p:sp>
        <p:nvSpPr>
          <p:cNvPr id="4" name="TextBox 3"/>
          <p:cNvSpPr txBox="1"/>
          <p:nvPr/>
        </p:nvSpPr>
        <p:spPr>
          <a:xfrm>
            <a:off x="5029200" y="2324100"/>
            <a:ext cx="2286000" cy="646331"/>
          </a:xfrm>
          <a:prstGeom prst="rect">
            <a:avLst/>
          </a:prstGeom>
          <a:noFill/>
        </p:spPr>
        <p:txBody>
          <a:bodyPr wrap="square" rtlCol="0">
            <a:spAutoFit/>
          </a:bodyPr>
          <a:lstStyle/>
          <a:p>
            <a:r>
              <a:rPr lang="en-US" dirty="0" smtClean="0"/>
              <a:t>All $2.00</a:t>
            </a:r>
          </a:p>
          <a:p>
            <a:r>
              <a:rPr lang="en-US" dirty="0" smtClean="0"/>
              <a:t>Pet friendly $3.00</a:t>
            </a:r>
            <a:endParaRPr lang="en-US" dirty="0"/>
          </a:p>
        </p:txBody>
      </p:sp>
    </p:spTree>
    <p:extLst>
      <p:ext uri="{BB962C8B-B14F-4D97-AF65-F5344CB8AC3E}">
        <p14:creationId xmlns:p14="http://schemas.microsoft.com/office/powerpoint/2010/main" val="2329601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1" name="Group 10"/>
          <p:cNvGrpSpPr/>
          <p:nvPr/>
        </p:nvGrpSpPr>
        <p:grpSpPr>
          <a:xfrm>
            <a:off x="609600" y="1712194"/>
            <a:ext cx="8077200" cy="400110"/>
            <a:chOff x="685800" y="664029"/>
            <a:chExt cx="7924800" cy="421881"/>
          </a:xfrm>
        </p:grpSpPr>
        <p:sp>
          <p:nvSpPr>
            <p:cNvPr id="12" name="TextBox 11"/>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Home</a:t>
              </a:r>
              <a:endParaRPr lang="en-US" sz="2000" dirty="0">
                <a:latin typeface="Harlow Solid Italic" panose="04030604020F02020D02" pitchFamily="82" charset="0"/>
              </a:endParaRPr>
            </a:p>
          </p:txBody>
        </p:sp>
        <p:sp>
          <p:nvSpPr>
            <p:cNvPr id="13" name="TextBox 12"/>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Catering/Parties</a:t>
              </a:r>
              <a:endParaRPr lang="en-US" sz="2000" dirty="0">
                <a:latin typeface="Harlow Solid Italic" panose="04030604020F02020D02" pitchFamily="82" charset="0"/>
              </a:endParaRPr>
            </a:p>
          </p:txBody>
        </p:sp>
        <p:sp>
          <p:nvSpPr>
            <p:cNvPr id="14" name="TextBox 13"/>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Menu</a:t>
              </a:r>
              <a:endParaRPr lang="en-US" sz="2000" dirty="0">
                <a:latin typeface="Harlow Solid Italic" panose="04030604020F02020D02" pitchFamily="82" charset="0"/>
              </a:endParaRPr>
            </a:p>
          </p:txBody>
        </p:sp>
        <p:sp>
          <p:nvSpPr>
            <p:cNvPr id="15" name="TextBox 14"/>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Photo Gallery</a:t>
              </a:r>
              <a:endParaRPr lang="en-US" sz="2000" dirty="0">
                <a:latin typeface="Harlow Solid Italic" panose="04030604020F02020D02" pitchFamily="82" charset="0"/>
              </a:endParaRPr>
            </a:p>
          </p:txBody>
        </p:sp>
        <p:sp>
          <p:nvSpPr>
            <p:cNvPr id="16" name="TextBox 15"/>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Oddities</a:t>
              </a:r>
              <a:endParaRPr lang="en-US" sz="2000" dirty="0">
                <a:latin typeface="Harlow Solid Italic" panose="04030604020F02020D02" pitchFamily="82" charset="0"/>
              </a:endParaRPr>
            </a:p>
          </p:txBody>
        </p:sp>
      </p:grpSp>
      <p:sp>
        <p:nvSpPr>
          <p:cNvPr id="20" name="TextBox 19"/>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22" name="TextBox 21"/>
          <p:cNvSpPr txBox="1"/>
          <p:nvPr/>
        </p:nvSpPr>
        <p:spPr>
          <a:xfrm>
            <a:off x="5453490" y="226692"/>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pic>
        <p:nvPicPr>
          <p:cNvPr id="23" name="Picture 22"/>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35302" y="-6666"/>
            <a:ext cx="1470465" cy="1426667"/>
          </a:xfrm>
          <a:prstGeom prst="rect">
            <a:avLst/>
          </a:prstGeom>
        </p:spPr>
      </p:pic>
      <p:sp>
        <p:nvSpPr>
          <p:cNvPr id="24" name="TextBox 23"/>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grpSp>
        <p:nvGrpSpPr>
          <p:cNvPr id="25" name="Group 24"/>
          <p:cNvGrpSpPr/>
          <p:nvPr/>
        </p:nvGrpSpPr>
        <p:grpSpPr>
          <a:xfrm>
            <a:off x="2068033" y="6398077"/>
            <a:ext cx="4655152" cy="421881"/>
            <a:chOff x="2068033" y="6398077"/>
            <a:chExt cx="4655152" cy="421881"/>
          </a:xfrm>
        </p:grpSpPr>
        <p:grpSp>
          <p:nvGrpSpPr>
            <p:cNvPr id="26" name="Group 25"/>
            <p:cNvGrpSpPr/>
            <p:nvPr/>
          </p:nvGrpSpPr>
          <p:grpSpPr>
            <a:xfrm>
              <a:off x="2068033" y="6398077"/>
              <a:ext cx="3210072" cy="421881"/>
              <a:chOff x="2057400" y="6215743"/>
              <a:chExt cx="3210072" cy="421881"/>
            </a:xfrm>
          </p:grpSpPr>
          <p:sp>
            <p:nvSpPr>
              <p:cNvPr id="28" name="TextBox 27"/>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About Us</a:t>
                </a:r>
                <a:endParaRPr lang="en-US" sz="2000" dirty="0">
                  <a:latin typeface="Harlow Solid Italic" panose="04030604020F02020D02" pitchFamily="82" charset="0"/>
                </a:endParaRPr>
              </a:p>
            </p:txBody>
          </p:sp>
          <p:sp>
            <p:nvSpPr>
              <p:cNvPr id="29" name="TextBox 28"/>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9" action="ppaction://hlinksldjump"/>
                  </a:rPr>
                  <a:t>Contact Us</a:t>
                </a:r>
                <a:endParaRPr lang="en-US" sz="2000" dirty="0">
                  <a:latin typeface="Harlow Solid Italic" panose="04030604020F02020D02" pitchFamily="82" charset="0"/>
                </a:endParaRPr>
              </a:p>
            </p:txBody>
          </p:sp>
        </p:grpSp>
        <p:sp>
          <p:nvSpPr>
            <p:cNvPr id="27" name="TextBox 26"/>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0" action="ppaction://hlinksldjump"/>
                </a:rPr>
                <a:t>Hours</a:t>
              </a:r>
              <a:endParaRPr lang="en-US" sz="2000" dirty="0">
                <a:latin typeface="Harlow Solid Italic" panose="04030604020F02020D02" pitchFamily="82" charset="0"/>
              </a:endParaRPr>
            </a:p>
          </p:txBody>
        </p:sp>
      </p:grpSp>
      <p:sp>
        <p:nvSpPr>
          <p:cNvPr id="2" name="TextBox 1"/>
          <p:cNvSpPr txBox="1"/>
          <p:nvPr/>
        </p:nvSpPr>
        <p:spPr>
          <a:xfrm>
            <a:off x="1009137" y="2514600"/>
            <a:ext cx="2657150" cy="1754326"/>
          </a:xfrm>
          <a:prstGeom prst="rect">
            <a:avLst/>
          </a:prstGeom>
          <a:noFill/>
        </p:spPr>
        <p:txBody>
          <a:bodyPr wrap="square" rtlCol="0">
            <a:spAutoFit/>
          </a:bodyPr>
          <a:lstStyle/>
          <a:p>
            <a:pPr marL="285750" lvl="0" indent="-285750">
              <a:buFont typeface="Arial" panose="020B0604020202020204" pitchFamily="34" charset="0"/>
              <a:buChar char="•"/>
            </a:pPr>
            <a:r>
              <a:rPr lang="en-US" dirty="0" smtClean="0"/>
              <a:t>PB&amp;J</a:t>
            </a:r>
          </a:p>
          <a:p>
            <a:pPr marL="285750" indent="-285750">
              <a:buFont typeface="Arial" panose="020B0604020202020204" pitchFamily="34" charset="0"/>
              <a:buChar char="•"/>
            </a:pPr>
            <a:r>
              <a:rPr lang="en-US" dirty="0" err="1" smtClean="0"/>
              <a:t>Smor’e</a:t>
            </a:r>
            <a:endParaRPr lang="en-US" dirty="0" smtClean="0"/>
          </a:p>
          <a:p>
            <a:pPr marL="285750" lvl="0" indent="-285750">
              <a:buFont typeface="Arial" panose="020B0604020202020204" pitchFamily="34" charset="0"/>
              <a:buChar char="•"/>
            </a:pPr>
            <a:r>
              <a:rPr lang="en-US" dirty="0"/>
              <a:t>Chocolate chip </a:t>
            </a:r>
            <a:r>
              <a:rPr lang="en-US" dirty="0" smtClean="0"/>
              <a:t>cookie</a:t>
            </a:r>
          </a:p>
          <a:p>
            <a:pPr marL="285750" lvl="0" indent="-285750">
              <a:buFont typeface="Arial" panose="020B0604020202020204" pitchFamily="34" charset="0"/>
              <a:buChar char="•"/>
            </a:pPr>
            <a:r>
              <a:rPr lang="en-US" dirty="0" smtClean="0"/>
              <a:t>Bacon</a:t>
            </a:r>
            <a:endParaRPr lang="en-US" dirty="0"/>
          </a:p>
          <a:p>
            <a:pPr marL="285750" indent="-285750">
              <a:buFont typeface="Arial" panose="020B0604020202020204" pitchFamily="34" charset="0"/>
              <a:buChar char="•"/>
            </a:pPr>
            <a:endParaRPr lang="en-US" dirty="0"/>
          </a:p>
          <a:p>
            <a:pPr marL="285750" lvl="0" indent="-285750">
              <a:buFont typeface="Arial" panose="020B0604020202020204" pitchFamily="34" charset="0"/>
              <a:buChar char="•"/>
            </a:pPr>
            <a:endParaRPr lang="en-US" dirty="0"/>
          </a:p>
        </p:txBody>
      </p:sp>
      <p:sp>
        <p:nvSpPr>
          <p:cNvPr id="3" name="TextBox 2"/>
          <p:cNvSpPr txBox="1"/>
          <p:nvPr/>
        </p:nvSpPr>
        <p:spPr>
          <a:xfrm>
            <a:off x="914400" y="2286000"/>
            <a:ext cx="3060285" cy="369332"/>
          </a:xfrm>
          <a:prstGeom prst="rect">
            <a:avLst/>
          </a:prstGeom>
          <a:noFill/>
        </p:spPr>
        <p:txBody>
          <a:bodyPr wrap="square" rtlCol="0">
            <a:spAutoFit/>
          </a:bodyPr>
          <a:lstStyle/>
          <a:p>
            <a:r>
              <a:rPr lang="en-US" dirty="0" smtClean="0"/>
              <a:t>Oddities Flavor</a:t>
            </a:r>
            <a:endParaRPr lang="en-US" dirty="0"/>
          </a:p>
        </p:txBody>
      </p:sp>
    </p:spTree>
    <p:extLst>
      <p:ext uri="{BB962C8B-B14F-4D97-AF65-F5344CB8AC3E}">
        <p14:creationId xmlns:p14="http://schemas.microsoft.com/office/powerpoint/2010/main" val="26196256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1" name="Group 10"/>
          <p:cNvGrpSpPr/>
          <p:nvPr/>
        </p:nvGrpSpPr>
        <p:grpSpPr>
          <a:xfrm>
            <a:off x="609600" y="1657289"/>
            <a:ext cx="8077200" cy="400110"/>
            <a:chOff x="685800" y="664029"/>
            <a:chExt cx="7924800" cy="421881"/>
          </a:xfrm>
        </p:grpSpPr>
        <p:sp>
          <p:nvSpPr>
            <p:cNvPr id="12" name="TextBox 11"/>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Home</a:t>
              </a:r>
              <a:endParaRPr lang="en-US" sz="2000" dirty="0">
                <a:latin typeface="Harlow Solid Italic" panose="04030604020F02020D02" pitchFamily="82" charset="0"/>
              </a:endParaRPr>
            </a:p>
          </p:txBody>
        </p:sp>
        <p:sp>
          <p:nvSpPr>
            <p:cNvPr id="13" name="TextBox 12"/>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Catering/Parties</a:t>
              </a:r>
              <a:endParaRPr lang="en-US" sz="2000" dirty="0">
                <a:latin typeface="Harlow Solid Italic" panose="04030604020F02020D02" pitchFamily="82" charset="0"/>
              </a:endParaRPr>
            </a:p>
          </p:txBody>
        </p:sp>
        <p:sp>
          <p:nvSpPr>
            <p:cNvPr id="14" name="TextBox 13"/>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Menu</a:t>
              </a:r>
              <a:endParaRPr lang="en-US" sz="2000" dirty="0">
                <a:latin typeface="Harlow Solid Italic" panose="04030604020F02020D02" pitchFamily="82" charset="0"/>
              </a:endParaRPr>
            </a:p>
          </p:txBody>
        </p:sp>
        <p:sp>
          <p:nvSpPr>
            <p:cNvPr id="15" name="TextBox 14"/>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Photo Gallery</a:t>
              </a:r>
              <a:endParaRPr lang="en-US" sz="2000" dirty="0">
                <a:latin typeface="Harlow Solid Italic" panose="04030604020F02020D02" pitchFamily="82" charset="0"/>
              </a:endParaRPr>
            </a:p>
          </p:txBody>
        </p:sp>
        <p:sp>
          <p:nvSpPr>
            <p:cNvPr id="16" name="TextBox 15"/>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Oddities</a:t>
              </a:r>
              <a:endParaRPr lang="en-US" sz="2000" dirty="0">
                <a:latin typeface="Harlow Solid Italic" panose="04030604020F02020D02" pitchFamily="82" charset="0"/>
              </a:endParaRPr>
            </a:p>
          </p:txBody>
        </p:sp>
      </p:grpSp>
      <p:sp>
        <p:nvSpPr>
          <p:cNvPr id="20" name="TextBox 19"/>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22" name="TextBox 21"/>
          <p:cNvSpPr txBox="1"/>
          <p:nvPr/>
        </p:nvSpPr>
        <p:spPr>
          <a:xfrm>
            <a:off x="5453490" y="219670"/>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sp>
        <p:nvSpPr>
          <p:cNvPr id="23" name="TextBox 22"/>
          <p:cNvSpPr txBox="1"/>
          <p:nvPr/>
        </p:nvSpPr>
        <p:spPr>
          <a:xfrm>
            <a:off x="5105400" y="2057399"/>
            <a:ext cx="2590800" cy="4247317"/>
          </a:xfrm>
          <a:prstGeom prst="rect">
            <a:avLst/>
          </a:prstGeom>
          <a:noFill/>
        </p:spPr>
        <p:txBody>
          <a:bodyPr wrap="square" rtlCol="0">
            <a:spAutoFit/>
          </a:bodyPr>
          <a:lstStyle/>
          <a:p>
            <a:r>
              <a:rPr lang="en-US" dirty="0" smtClean="0"/>
              <a:t>For our catering and parties you’ll have fun every time! For parties you get prebake cupcakes with the opition of chocolate or vanilla and we give a tour of the bakery. When we cater you can pick any flavor(s) of cupcakes you want! Guess what? We also do school parties. We bring peanut and gluten free prebaked cupcakes for the students to decorate.</a:t>
            </a:r>
            <a:endParaRPr lang="en-US" dirty="0"/>
          </a:p>
        </p:txBody>
      </p:sp>
      <p:sp>
        <p:nvSpPr>
          <p:cNvPr id="25" name="TextBox 24"/>
          <p:cNvSpPr txBox="1"/>
          <p:nvPr/>
        </p:nvSpPr>
        <p:spPr>
          <a:xfrm>
            <a:off x="782164" y="2895600"/>
            <a:ext cx="3200400" cy="369332"/>
          </a:xfrm>
          <a:prstGeom prst="rect">
            <a:avLst/>
          </a:prstGeom>
          <a:noFill/>
        </p:spPr>
        <p:txBody>
          <a:bodyPr wrap="square" rtlCol="0">
            <a:spAutoFit/>
          </a:bodyPr>
          <a:lstStyle/>
          <a:p>
            <a:r>
              <a:rPr lang="en-US" dirty="0" smtClean="0"/>
              <a:t>Parties: $5.00 per person</a:t>
            </a:r>
            <a:endParaRPr lang="en-US" dirty="0"/>
          </a:p>
        </p:txBody>
      </p:sp>
      <p:pic>
        <p:nvPicPr>
          <p:cNvPr id="24" name="Picture 23"/>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35302" y="-6666"/>
            <a:ext cx="1470465" cy="1426667"/>
          </a:xfrm>
          <a:prstGeom prst="rect">
            <a:avLst/>
          </a:prstGeom>
        </p:spPr>
      </p:pic>
      <p:sp>
        <p:nvSpPr>
          <p:cNvPr id="26" name="TextBox 25"/>
          <p:cNvSpPr txBox="1"/>
          <p:nvPr/>
        </p:nvSpPr>
        <p:spPr>
          <a:xfrm>
            <a:off x="779026" y="3459167"/>
            <a:ext cx="3200400" cy="369332"/>
          </a:xfrm>
          <a:prstGeom prst="rect">
            <a:avLst/>
          </a:prstGeom>
          <a:noFill/>
        </p:spPr>
        <p:txBody>
          <a:bodyPr wrap="square" rtlCol="0">
            <a:spAutoFit/>
          </a:bodyPr>
          <a:lstStyle/>
          <a:p>
            <a:r>
              <a:rPr lang="en-US" dirty="0" smtClean="0"/>
              <a:t>School: $2.00 per person</a:t>
            </a:r>
            <a:endParaRPr lang="en-US" dirty="0"/>
          </a:p>
        </p:txBody>
      </p:sp>
      <p:sp>
        <p:nvSpPr>
          <p:cNvPr id="27" name="TextBox 26"/>
          <p:cNvSpPr txBox="1"/>
          <p:nvPr/>
        </p:nvSpPr>
        <p:spPr>
          <a:xfrm>
            <a:off x="820798" y="2075413"/>
            <a:ext cx="3200400" cy="923330"/>
          </a:xfrm>
          <a:prstGeom prst="rect">
            <a:avLst/>
          </a:prstGeom>
          <a:noFill/>
        </p:spPr>
        <p:txBody>
          <a:bodyPr wrap="square" rtlCol="0">
            <a:spAutoFit/>
          </a:bodyPr>
          <a:lstStyle/>
          <a:p>
            <a:r>
              <a:rPr lang="en-US" dirty="0" smtClean="0"/>
              <a:t>Catering: 1 flavor=24 cupcakes</a:t>
            </a:r>
          </a:p>
          <a:p>
            <a:r>
              <a:rPr lang="en-US" dirty="0" smtClean="0"/>
              <a:t>$25.00 per batch (Only for Catering)</a:t>
            </a:r>
          </a:p>
        </p:txBody>
      </p:sp>
      <p:pic>
        <p:nvPicPr>
          <p:cNvPr id="1026" name="Picture 2" descr="http://t1.gstatic.com/images?q=tbn:ANd9GcS5WzIJztgaAKxoJpH6QNCcJKa6xZhxMEvoq2OcIoIaze1Ejei1:www.clker.com/cliparts/q/p/y/a/P/4/heyyyyyyyy-hi.png">
            <a:hlinkClick r:id="rId9"/>
          </p:cNvPr>
          <p:cNvPicPr>
            <a:picLocks noChangeAspect="1" noChangeArrowheads="1"/>
          </p:cNvPicPr>
          <p:nvPr/>
        </p:nvPicPr>
        <p:blipFill>
          <a:blip r:embed="rId10">
            <a:extLst>
              <a:ext uri="{BEBA8EAE-BF5A-486C-A8C5-ECC9F3942E4B}">
                <a14:imgProps xmlns:a14="http://schemas.microsoft.com/office/drawing/2010/main">
                  <a14:imgLayer r:embed="rId11">
                    <a14:imgEffect>
                      <a14:backgroundRemoval t="0" b="100000" l="2073" r="100000">
                        <a14:backgroundMark x1="38342" y1="11450" x2="38342" y2="11450"/>
                        <a14:backgroundMark x1="44041" y1="4962" x2="44041" y2="4962"/>
                        <a14:backgroundMark x1="58031" y1="4198" x2="58031" y2="4198"/>
                        <a14:backgroundMark x1="55440" y1="7634" x2="55440" y2="7634"/>
                        <a14:backgroundMark x1="60104" y1="15649" x2="60104" y2="15649"/>
                        <a14:backgroundMark x1="56477" y1="15649" x2="56477" y2="15649"/>
                        <a14:backgroundMark x1="54922" y1="23664" x2="54922" y2="23664"/>
                        <a14:backgroundMark x1="52850" y1="21756" x2="52850" y2="21756"/>
                        <a14:backgroundMark x1="37824" y1="20229" x2="37824" y2="20229"/>
                        <a14:backgroundMark x1="42487" y1="19084" x2="42487" y2="19084"/>
                        <a14:backgroundMark x1="45078" y1="8015" x2="45078" y2="8015"/>
                        <a14:backgroundMark x1="53368" y1="9542" x2="53368" y2="9542"/>
                        <a14:backgroundMark x1="41451" y1="12595" x2="41451" y2="12595"/>
                        <a14:backgroundMark x1="51813" y1="10687" x2="51813" y2="10687"/>
                        <a14:backgroundMark x1="54922" y1="14885" x2="54922" y2="14885"/>
                        <a14:backgroundMark x1="53886" y1="14504" x2="53886" y2="14504"/>
                        <a14:backgroundMark x1="44041" y1="17176" x2="44041" y2="17176"/>
                        <a14:backgroundMark x1="46114" y1="9542" x2="46114" y2="9542"/>
                        <a14:backgroundMark x1="38860" y1="99237" x2="38860" y2="99237"/>
                        <a14:backgroundMark x1="48187" y1="99237" x2="48187" y2="99237"/>
                      </a14:backgroundRemoval>
                    </a14:imgEffect>
                  </a14:imgLayer>
                </a14:imgProps>
              </a:ext>
              <a:ext uri="{28A0092B-C50C-407E-A947-70E740481C1C}">
                <a14:useLocalDpi xmlns:a14="http://schemas.microsoft.com/office/drawing/2010/main" val="0"/>
              </a:ext>
            </a:extLst>
          </a:blip>
          <a:srcRect/>
          <a:stretch>
            <a:fillRect/>
          </a:stretch>
        </p:blipFill>
        <p:spPr bwMode="auto">
          <a:xfrm rot="570448">
            <a:off x="3582568" y="2456661"/>
            <a:ext cx="1478368" cy="200501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3.gstatic.com/images?q=tbn:ANd9GcRVDdiMdHRNd3iyitt_KskY5og0CFDzZQ8CEDV0OMc625EISoRK:www.pageresource.com/clipart/clipart/entertainment/party/balloons-aj.png">
            <a:hlinkClick r:id="rId12"/>
          </p:cNvPr>
          <p:cNvPicPr>
            <a:picLocks noChangeAspect="1" noChangeArrowheads="1"/>
          </p:cNvPicPr>
          <p:nvPr/>
        </p:nvPicPr>
        <p:blipFill>
          <a:blip r:embed="rId13">
            <a:extLst>
              <a:ext uri="{BEBA8EAE-BF5A-486C-A8C5-ECC9F3942E4B}">
                <a14:imgProps xmlns:a14="http://schemas.microsoft.com/office/drawing/2010/main">
                  <a14:imgLayer r:embed="rId14">
                    <a14:imgEffect>
                      <a14:backgroundRemoval t="1277" b="89362" l="930" r="98140"/>
                    </a14:imgEffect>
                  </a14:imgLayer>
                </a14:imgProps>
              </a:ext>
              <a:ext uri="{28A0092B-C50C-407E-A947-70E740481C1C}">
                <a14:useLocalDpi xmlns:a14="http://schemas.microsoft.com/office/drawing/2010/main" val="0"/>
              </a:ext>
            </a:extLst>
          </a:blip>
          <a:srcRect/>
          <a:stretch>
            <a:fillRect/>
          </a:stretch>
        </p:blipFill>
        <p:spPr bwMode="auto">
          <a:xfrm>
            <a:off x="849029" y="3831253"/>
            <a:ext cx="2126659" cy="2318015"/>
          </a:xfrm>
          <a:prstGeom prst="rect">
            <a:avLst/>
          </a:prstGeom>
          <a:noFill/>
          <a:extLst>
            <a:ext uri="{909E8E84-426E-40DD-AFC4-6F175D3DCCD1}">
              <a14:hiddenFill xmlns:a14="http://schemas.microsoft.com/office/drawing/2010/main">
                <a:solidFill>
                  <a:srgbClr val="FFFFFF"/>
                </a:solidFill>
              </a14:hiddenFill>
            </a:ext>
          </a:extLst>
        </p:spPr>
      </p:pic>
      <p:sp>
        <p:nvSpPr>
          <p:cNvPr id="6" name="Freeform 5"/>
          <p:cNvSpPr/>
          <p:nvPr/>
        </p:nvSpPr>
        <p:spPr>
          <a:xfrm flipH="1">
            <a:off x="1861839" y="5348007"/>
            <a:ext cx="206194" cy="652749"/>
          </a:xfrm>
          <a:custGeom>
            <a:avLst/>
            <a:gdLst>
              <a:gd name="connsiteX0" fmla="*/ 265024 w 353159"/>
              <a:gd name="connsiteY0" fmla="*/ 0 h 2203373"/>
              <a:gd name="connsiteX1" fmla="*/ 619 w 353159"/>
              <a:gd name="connsiteY1" fmla="*/ 451691 h 2203373"/>
              <a:gd name="connsiteX2" fmla="*/ 331125 w 353159"/>
              <a:gd name="connsiteY2" fmla="*/ 1002535 h 2203373"/>
              <a:gd name="connsiteX3" fmla="*/ 66721 w 353159"/>
              <a:gd name="connsiteY3" fmla="*/ 1619479 h 2203373"/>
              <a:gd name="connsiteX4" fmla="*/ 353159 w 353159"/>
              <a:gd name="connsiteY4" fmla="*/ 2203373 h 2203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159" h="2203373">
                <a:moveTo>
                  <a:pt x="265024" y="0"/>
                </a:moveTo>
                <a:cubicBezTo>
                  <a:pt x="127313" y="142301"/>
                  <a:pt x="-10398" y="284602"/>
                  <a:pt x="619" y="451691"/>
                </a:cubicBezTo>
                <a:cubicBezTo>
                  <a:pt x="11636" y="618780"/>
                  <a:pt x="320108" y="807904"/>
                  <a:pt x="331125" y="1002535"/>
                </a:cubicBezTo>
                <a:cubicBezTo>
                  <a:pt x="342142" y="1197166"/>
                  <a:pt x="63049" y="1419339"/>
                  <a:pt x="66721" y="1619479"/>
                </a:cubicBezTo>
                <a:cubicBezTo>
                  <a:pt x="70393" y="1819619"/>
                  <a:pt x="211776" y="2011496"/>
                  <a:pt x="353159" y="2203373"/>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8" name="Freeform 27"/>
          <p:cNvSpPr/>
          <p:nvPr/>
        </p:nvSpPr>
        <p:spPr>
          <a:xfrm>
            <a:off x="2010732" y="5394679"/>
            <a:ext cx="254650" cy="949287"/>
          </a:xfrm>
          <a:custGeom>
            <a:avLst/>
            <a:gdLst>
              <a:gd name="connsiteX0" fmla="*/ 265024 w 353159"/>
              <a:gd name="connsiteY0" fmla="*/ 0 h 2203373"/>
              <a:gd name="connsiteX1" fmla="*/ 619 w 353159"/>
              <a:gd name="connsiteY1" fmla="*/ 451691 h 2203373"/>
              <a:gd name="connsiteX2" fmla="*/ 331125 w 353159"/>
              <a:gd name="connsiteY2" fmla="*/ 1002535 h 2203373"/>
              <a:gd name="connsiteX3" fmla="*/ 66721 w 353159"/>
              <a:gd name="connsiteY3" fmla="*/ 1619479 h 2203373"/>
              <a:gd name="connsiteX4" fmla="*/ 353159 w 353159"/>
              <a:gd name="connsiteY4" fmla="*/ 2203373 h 2203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159" h="2203373">
                <a:moveTo>
                  <a:pt x="265024" y="0"/>
                </a:moveTo>
                <a:cubicBezTo>
                  <a:pt x="127313" y="142301"/>
                  <a:pt x="-10398" y="284602"/>
                  <a:pt x="619" y="451691"/>
                </a:cubicBezTo>
                <a:cubicBezTo>
                  <a:pt x="11636" y="618780"/>
                  <a:pt x="320108" y="807904"/>
                  <a:pt x="331125" y="1002535"/>
                </a:cubicBezTo>
                <a:cubicBezTo>
                  <a:pt x="342142" y="1197166"/>
                  <a:pt x="63049" y="1419339"/>
                  <a:pt x="66721" y="1619479"/>
                </a:cubicBezTo>
                <a:cubicBezTo>
                  <a:pt x="70393" y="1819619"/>
                  <a:pt x="211776" y="2011496"/>
                  <a:pt x="353159" y="2203373"/>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29" name="Freeform 28"/>
          <p:cNvSpPr/>
          <p:nvPr/>
        </p:nvSpPr>
        <p:spPr>
          <a:xfrm rot="20981319">
            <a:off x="1734305" y="5467681"/>
            <a:ext cx="154455" cy="865084"/>
          </a:xfrm>
          <a:custGeom>
            <a:avLst/>
            <a:gdLst>
              <a:gd name="connsiteX0" fmla="*/ 265024 w 353159"/>
              <a:gd name="connsiteY0" fmla="*/ 0 h 2203373"/>
              <a:gd name="connsiteX1" fmla="*/ 619 w 353159"/>
              <a:gd name="connsiteY1" fmla="*/ 451691 h 2203373"/>
              <a:gd name="connsiteX2" fmla="*/ 331125 w 353159"/>
              <a:gd name="connsiteY2" fmla="*/ 1002535 h 2203373"/>
              <a:gd name="connsiteX3" fmla="*/ 66721 w 353159"/>
              <a:gd name="connsiteY3" fmla="*/ 1619479 h 2203373"/>
              <a:gd name="connsiteX4" fmla="*/ 353159 w 353159"/>
              <a:gd name="connsiteY4" fmla="*/ 2203373 h 2203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159" h="2203373">
                <a:moveTo>
                  <a:pt x="265024" y="0"/>
                </a:moveTo>
                <a:cubicBezTo>
                  <a:pt x="127313" y="142301"/>
                  <a:pt x="-10398" y="284602"/>
                  <a:pt x="619" y="451691"/>
                </a:cubicBezTo>
                <a:cubicBezTo>
                  <a:pt x="11636" y="618780"/>
                  <a:pt x="320108" y="807904"/>
                  <a:pt x="331125" y="1002535"/>
                </a:cubicBezTo>
                <a:cubicBezTo>
                  <a:pt x="342142" y="1197166"/>
                  <a:pt x="63049" y="1419339"/>
                  <a:pt x="66721" y="1619479"/>
                </a:cubicBezTo>
                <a:cubicBezTo>
                  <a:pt x="70393" y="1819619"/>
                  <a:pt x="211776" y="2011496"/>
                  <a:pt x="353159" y="2203373"/>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30" name="TextBox 29"/>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grpSp>
        <p:nvGrpSpPr>
          <p:cNvPr id="31" name="Group 30"/>
          <p:cNvGrpSpPr/>
          <p:nvPr/>
        </p:nvGrpSpPr>
        <p:grpSpPr>
          <a:xfrm>
            <a:off x="2068033" y="6398077"/>
            <a:ext cx="4655152" cy="421881"/>
            <a:chOff x="2068033" y="6398077"/>
            <a:chExt cx="4655152" cy="421881"/>
          </a:xfrm>
        </p:grpSpPr>
        <p:grpSp>
          <p:nvGrpSpPr>
            <p:cNvPr id="32" name="Group 31"/>
            <p:cNvGrpSpPr/>
            <p:nvPr/>
          </p:nvGrpSpPr>
          <p:grpSpPr>
            <a:xfrm>
              <a:off x="2068033" y="6398077"/>
              <a:ext cx="3210072" cy="421881"/>
              <a:chOff x="2057400" y="6215743"/>
              <a:chExt cx="3210072" cy="421881"/>
            </a:xfrm>
          </p:grpSpPr>
          <p:sp>
            <p:nvSpPr>
              <p:cNvPr id="34" name="TextBox 33"/>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About Us</a:t>
                </a:r>
                <a:endParaRPr lang="en-US" sz="2000" dirty="0">
                  <a:latin typeface="Harlow Solid Italic" panose="04030604020F02020D02" pitchFamily="82" charset="0"/>
                </a:endParaRPr>
              </a:p>
            </p:txBody>
          </p:sp>
          <p:sp>
            <p:nvSpPr>
              <p:cNvPr id="35" name="TextBox 34"/>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5" action="ppaction://hlinksldjump"/>
                  </a:rPr>
                  <a:t>Contact Us</a:t>
                </a:r>
                <a:endParaRPr lang="en-US" sz="2000" dirty="0">
                  <a:latin typeface="Harlow Solid Italic" panose="04030604020F02020D02" pitchFamily="82" charset="0"/>
                </a:endParaRPr>
              </a:p>
            </p:txBody>
          </p:sp>
        </p:grpSp>
        <p:sp>
          <p:nvSpPr>
            <p:cNvPr id="33" name="TextBox 32"/>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6" action="ppaction://hlinksldjump"/>
                </a:rPr>
                <a:t>Hours</a:t>
              </a:r>
              <a:endParaRPr lang="en-US" sz="2000" dirty="0">
                <a:latin typeface="Harlow Solid Italic" panose="04030604020F02020D02" pitchFamily="82" charset="0"/>
              </a:endParaRPr>
            </a:p>
          </p:txBody>
        </p:sp>
      </p:grpSp>
    </p:spTree>
    <p:extLst>
      <p:ext uri="{BB962C8B-B14F-4D97-AF65-F5344CB8AC3E}">
        <p14:creationId xmlns:p14="http://schemas.microsoft.com/office/powerpoint/2010/main" val="50516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p:cNvGrpSpPr/>
          <p:nvPr/>
        </p:nvGrpSpPr>
        <p:grpSpPr>
          <a:xfrm>
            <a:off x="609600" y="1664732"/>
            <a:ext cx="8077200" cy="400110"/>
            <a:chOff x="685800" y="664029"/>
            <a:chExt cx="7924800" cy="421881"/>
          </a:xfrm>
        </p:grpSpPr>
        <p:sp>
          <p:nvSpPr>
            <p:cNvPr id="3" name="TextBox 2"/>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Home</a:t>
              </a:r>
              <a:endParaRPr lang="en-US" sz="2000" dirty="0">
                <a:latin typeface="Harlow Solid Italic" panose="04030604020F02020D02" pitchFamily="82" charset="0"/>
              </a:endParaRPr>
            </a:p>
          </p:txBody>
        </p:sp>
        <p:sp>
          <p:nvSpPr>
            <p:cNvPr id="4" name="TextBox 3"/>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Catering/Parties</a:t>
              </a:r>
              <a:endParaRPr lang="en-US" sz="2000" dirty="0">
                <a:latin typeface="Harlow Solid Italic" panose="04030604020F02020D02" pitchFamily="82" charset="0"/>
              </a:endParaRPr>
            </a:p>
          </p:txBody>
        </p:sp>
        <p:sp>
          <p:nvSpPr>
            <p:cNvPr id="5" name="TextBox 4"/>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Menu</a:t>
              </a:r>
              <a:endParaRPr lang="en-US" sz="2000" dirty="0">
                <a:latin typeface="Harlow Solid Italic" panose="04030604020F02020D02" pitchFamily="82" charset="0"/>
              </a:endParaRPr>
            </a:p>
          </p:txBody>
        </p:sp>
        <p:sp>
          <p:nvSpPr>
            <p:cNvPr id="6" name="TextBox 5"/>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Photo Gallery</a:t>
              </a:r>
              <a:endParaRPr lang="en-US" sz="2000" dirty="0">
                <a:latin typeface="Harlow Solid Italic" panose="04030604020F02020D02" pitchFamily="82" charset="0"/>
              </a:endParaRPr>
            </a:p>
          </p:txBody>
        </p:sp>
        <p:sp>
          <p:nvSpPr>
            <p:cNvPr id="7" name="TextBox 6"/>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Oddities</a:t>
              </a:r>
              <a:endParaRPr lang="en-US" sz="2000" dirty="0">
                <a:latin typeface="Harlow Solid Italic" panose="04030604020F02020D02" pitchFamily="82" charset="0"/>
              </a:endParaRPr>
            </a:p>
          </p:txBody>
        </p:sp>
      </p:grpSp>
      <p:sp>
        <p:nvSpPr>
          <p:cNvPr id="11" name="TextBox 10"/>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13" name="TextBox 12"/>
          <p:cNvSpPr txBox="1"/>
          <p:nvPr/>
        </p:nvSpPr>
        <p:spPr>
          <a:xfrm>
            <a:off x="5453490" y="226692"/>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pic>
        <p:nvPicPr>
          <p:cNvPr id="14" name="Picture 13"/>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35302" y="-6666"/>
            <a:ext cx="1470465" cy="1426667"/>
          </a:xfrm>
          <a:prstGeom prst="rect">
            <a:avLst/>
          </a:prstGeom>
        </p:spPr>
      </p:pic>
      <p:sp>
        <p:nvSpPr>
          <p:cNvPr id="16" name="TextBox 15"/>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grpSp>
        <p:nvGrpSpPr>
          <p:cNvPr id="22" name="Group 21"/>
          <p:cNvGrpSpPr/>
          <p:nvPr/>
        </p:nvGrpSpPr>
        <p:grpSpPr>
          <a:xfrm>
            <a:off x="2068033" y="6398077"/>
            <a:ext cx="4655152" cy="421881"/>
            <a:chOff x="2068033" y="6398077"/>
            <a:chExt cx="4655152" cy="421881"/>
          </a:xfrm>
        </p:grpSpPr>
        <p:grpSp>
          <p:nvGrpSpPr>
            <p:cNvPr id="23" name="Group 22"/>
            <p:cNvGrpSpPr/>
            <p:nvPr/>
          </p:nvGrpSpPr>
          <p:grpSpPr>
            <a:xfrm>
              <a:off x="2068033" y="6398077"/>
              <a:ext cx="3210072" cy="421881"/>
              <a:chOff x="2057400" y="6215743"/>
              <a:chExt cx="3210072" cy="421881"/>
            </a:xfrm>
          </p:grpSpPr>
          <p:sp>
            <p:nvSpPr>
              <p:cNvPr id="25" name="TextBox 24"/>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About Us</a:t>
                </a:r>
                <a:endParaRPr lang="en-US" sz="2000" dirty="0">
                  <a:latin typeface="Harlow Solid Italic" panose="04030604020F02020D02" pitchFamily="82" charset="0"/>
                </a:endParaRPr>
              </a:p>
            </p:txBody>
          </p:sp>
          <p:sp>
            <p:nvSpPr>
              <p:cNvPr id="26" name="TextBox 25"/>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9" action="ppaction://hlinksldjump"/>
                  </a:rPr>
                  <a:t>Contact Us</a:t>
                </a:r>
                <a:endParaRPr lang="en-US" sz="2000" dirty="0">
                  <a:latin typeface="Harlow Solid Italic" panose="04030604020F02020D02" pitchFamily="82" charset="0"/>
                </a:endParaRPr>
              </a:p>
            </p:txBody>
          </p:sp>
        </p:grpSp>
        <p:sp>
          <p:nvSpPr>
            <p:cNvPr id="24" name="TextBox 23"/>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0" action="ppaction://hlinksldjump"/>
                </a:rPr>
                <a:t>Hours</a:t>
              </a:r>
              <a:endParaRPr lang="en-US" sz="2000" dirty="0">
                <a:latin typeface="Harlow Solid Italic" panose="04030604020F02020D02" pitchFamily="82" charset="0"/>
              </a:endParaRPr>
            </a:p>
          </p:txBody>
        </p:sp>
      </p:grpSp>
    </p:spTree>
    <p:extLst>
      <p:ext uri="{BB962C8B-B14F-4D97-AF65-F5344CB8AC3E}">
        <p14:creationId xmlns:p14="http://schemas.microsoft.com/office/powerpoint/2010/main" val="1725633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p:cNvGrpSpPr/>
          <p:nvPr/>
        </p:nvGrpSpPr>
        <p:grpSpPr>
          <a:xfrm>
            <a:off x="690968" y="1640021"/>
            <a:ext cx="8077200" cy="400110"/>
            <a:chOff x="685800" y="664029"/>
            <a:chExt cx="7924800" cy="421881"/>
          </a:xfrm>
        </p:grpSpPr>
        <p:sp>
          <p:nvSpPr>
            <p:cNvPr id="3" name="TextBox 2"/>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Home</a:t>
              </a:r>
              <a:endParaRPr lang="en-US" sz="2000" dirty="0">
                <a:latin typeface="Harlow Solid Italic" panose="04030604020F02020D02" pitchFamily="82" charset="0"/>
              </a:endParaRPr>
            </a:p>
          </p:txBody>
        </p:sp>
        <p:sp>
          <p:nvSpPr>
            <p:cNvPr id="4" name="TextBox 3"/>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Catering/Parties</a:t>
              </a:r>
              <a:endParaRPr lang="en-US" sz="2000" dirty="0">
                <a:latin typeface="Harlow Solid Italic" panose="04030604020F02020D02" pitchFamily="82" charset="0"/>
              </a:endParaRPr>
            </a:p>
          </p:txBody>
        </p:sp>
        <p:sp>
          <p:nvSpPr>
            <p:cNvPr id="5" name="TextBox 4"/>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Menu</a:t>
              </a:r>
              <a:endParaRPr lang="en-US" sz="2000" dirty="0">
                <a:latin typeface="Harlow Solid Italic" panose="04030604020F02020D02" pitchFamily="82" charset="0"/>
              </a:endParaRPr>
            </a:p>
          </p:txBody>
        </p:sp>
        <p:sp>
          <p:nvSpPr>
            <p:cNvPr id="6" name="TextBox 5"/>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Photo Gallery</a:t>
              </a:r>
              <a:endParaRPr lang="en-US" sz="2000" dirty="0">
                <a:latin typeface="Harlow Solid Italic" panose="04030604020F02020D02" pitchFamily="82" charset="0"/>
              </a:endParaRPr>
            </a:p>
          </p:txBody>
        </p:sp>
        <p:sp>
          <p:nvSpPr>
            <p:cNvPr id="7" name="TextBox 6"/>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Oddities</a:t>
              </a:r>
              <a:endParaRPr lang="en-US" sz="2000" dirty="0">
                <a:latin typeface="Harlow Solid Italic" panose="04030604020F02020D02" pitchFamily="82" charset="0"/>
              </a:endParaRPr>
            </a:p>
          </p:txBody>
        </p:sp>
      </p:grpSp>
      <p:sp>
        <p:nvSpPr>
          <p:cNvPr id="11" name="TextBox 10"/>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13" name="TextBox 12"/>
          <p:cNvSpPr txBox="1"/>
          <p:nvPr/>
        </p:nvSpPr>
        <p:spPr>
          <a:xfrm>
            <a:off x="5428702" y="219670"/>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pic>
        <p:nvPicPr>
          <p:cNvPr id="14" name="Picture 13"/>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25717" y="-6667"/>
            <a:ext cx="1470465" cy="1426667"/>
          </a:xfrm>
          <a:prstGeom prst="rect">
            <a:avLst/>
          </a:prstGeom>
        </p:spPr>
      </p:pic>
      <p:sp>
        <p:nvSpPr>
          <p:cNvPr id="15" name="TextBox 14"/>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grpSp>
        <p:nvGrpSpPr>
          <p:cNvPr id="20" name="Group 19"/>
          <p:cNvGrpSpPr/>
          <p:nvPr/>
        </p:nvGrpSpPr>
        <p:grpSpPr>
          <a:xfrm>
            <a:off x="2068033" y="6398077"/>
            <a:ext cx="4655152" cy="421881"/>
            <a:chOff x="2068033" y="6398077"/>
            <a:chExt cx="4655152" cy="421881"/>
          </a:xfrm>
        </p:grpSpPr>
        <p:grpSp>
          <p:nvGrpSpPr>
            <p:cNvPr id="8" name="Group 7"/>
            <p:cNvGrpSpPr/>
            <p:nvPr/>
          </p:nvGrpSpPr>
          <p:grpSpPr>
            <a:xfrm>
              <a:off x="2068033" y="6398077"/>
              <a:ext cx="3210072" cy="421881"/>
              <a:chOff x="2057400" y="6215743"/>
              <a:chExt cx="3210072" cy="421881"/>
            </a:xfrm>
          </p:grpSpPr>
          <p:sp>
            <p:nvSpPr>
              <p:cNvPr id="9" name="TextBox 8"/>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About Us</a:t>
                </a:r>
                <a:endParaRPr lang="en-US" sz="2000" dirty="0">
                  <a:latin typeface="Harlow Solid Italic" panose="04030604020F02020D02" pitchFamily="82" charset="0"/>
                </a:endParaRPr>
              </a:p>
            </p:txBody>
          </p:sp>
          <p:sp>
            <p:nvSpPr>
              <p:cNvPr id="10" name="TextBox 9"/>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9" action="ppaction://hlinksldjump"/>
                  </a:rPr>
                  <a:t>Contact Us</a:t>
                </a:r>
                <a:endParaRPr lang="en-US" sz="2000" dirty="0">
                  <a:latin typeface="Harlow Solid Italic" panose="04030604020F02020D02" pitchFamily="82" charset="0"/>
                </a:endParaRPr>
              </a:p>
            </p:txBody>
          </p:sp>
        </p:grpSp>
        <p:sp>
          <p:nvSpPr>
            <p:cNvPr id="19" name="TextBox 18"/>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10" action="ppaction://hlinksldjump"/>
                </a:rPr>
                <a:t>Hours</a:t>
              </a:r>
              <a:endParaRPr lang="en-US" sz="2000" dirty="0">
                <a:latin typeface="Harlow Solid Italic" panose="04030604020F02020D02" pitchFamily="82" charset="0"/>
              </a:endParaRPr>
            </a:p>
          </p:txBody>
        </p:sp>
      </p:grpSp>
      <p:sp>
        <p:nvSpPr>
          <p:cNvPr id="17" name="TextBox 16"/>
          <p:cNvSpPr txBox="1"/>
          <p:nvPr/>
        </p:nvSpPr>
        <p:spPr>
          <a:xfrm>
            <a:off x="1075592" y="2133600"/>
            <a:ext cx="3494943" cy="2585323"/>
          </a:xfrm>
          <a:prstGeom prst="rect">
            <a:avLst/>
          </a:prstGeom>
          <a:noFill/>
        </p:spPr>
        <p:txBody>
          <a:bodyPr wrap="square" rtlCol="0">
            <a:spAutoFit/>
          </a:bodyPr>
          <a:lstStyle/>
          <a:p>
            <a:r>
              <a:rPr lang="en-US" dirty="0"/>
              <a:t> </a:t>
            </a:r>
            <a:r>
              <a:rPr lang="en-US" dirty="0" smtClean="0"/>
              <a:t>    </a:t>
            </a:r>
            <a:r>
              <a:rPr lang="en-US" dirty="0" smtClean="0"/>
              <a:t>Every </a:t>
            </a:r>
            <a:r>
              <a:rPr lang="en-US" dirty="0" smtClean="0"/>
              <a:t>cupcake bakery you go while you’re trying to lose weight you’re always tempted to </a:t>
            </a:r>
            <a:r>
              <a:rPr lang="en-US" dirty="0" smtClean="0"/>
              <a:t>eat </a:t>
            </a:r>
            <a:r>
              <a:rPr lang="en-US" dirty="0" smtClean="0"/>
              <a:t>unhealthy cupcakes. Now starting in Jamison, Pennsylvania is Cupcake World! All of our cupcakes are 110 calories or less!  </a:t>
            </a:r>
            <a:r>
              <a:rPr lang="en-US" dirty="0" smtClean="0"/>
              <a:t>You’ll enjoy the savory flavors every time. Happy </a:t>
            </a:r>
            <a:r>
              <a:rPr lang="en-US" dirty="0" err="1" smtClean="0"/>
              <a:t>eatting</a:t>
            </a:r>
            <a:r>
              <a:rPr lang="en-US" dirty="0" smtClean="0"/>
              <a:t>!</a:t>
            </a:r>
            <a:endParaRPr lang="en-US" dirty="0"/>
          </a:p>
        </p:txBody>
      </p:sp>
    </p:spTree>
    <p:extLst>
      <p:ext uri="{BB962C8B-B14F-4D97-AF65-F5344CB8AC3E}">
        <p14:creationId xmlns:p14="http://schemas.microsoft.com/office/powerpoint/2010/main" val="823155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p:cNvGrpSpPr/>
          <p:nvPr/>
        </p:nvGrpSpPr>
        <p:grpSpPr>
          <a:xfrm>
            <a:off x="2068033" y="6398077"/>
            <a:ext cx="4655152" cy="421881"/>
            <a:chOff x="2068033" y="6398077"/>
            <a:chExt cx="4655152" cy="421881"/>
          </a:xfrm>
        </p:grpSpPr>
        <p:grpSp>
          <p:nvGrpSpPr>
            <p:cNvPr id="3" name="Group 2"/>
            <p:cNvGrpSpPr/>
            <p:nvPr/>
          </p:nvGrpSpPr>
          <p:grpSpPr>
            <a:xfrm>
              <a:off x="2068033" y="6398077"/>
              <a:ext cx="3210072" cy="421881"/>
              <a:chOff x="2057400" y="6215743"/>
              <a:chExt cx="3210072" cy="421881"/>
            </a:xfrm>
          </p:grpSpPr>
          <p:sp>
            <p:nvSpPr>
              <p:cNvPr id="5" name="TextBox 4"/>
              <p:cNvSpPr txBox="1"/>
              <p:nvPr/>
            </p:nvSpPr>
            <p:spPr>
              <a:xfrm>
                <a:off x="2057400" y="6237514"/>
                <a:ext cx="1295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About Us</a:t>
                </a:r>
                <a:endParaRPr lang="en-US" sz="2000" dirty="0">
                  <a:latin typeface="Harlow Solid Italic" panose="04030604020F02020D02" pitchFamily="82" charset="0"/>
                </a:endParaRPr>
              </a:p>
            </p:txBody>
          </p:sp>
          <p:sp>
            <p:nvSpPr>
              <p:cNvPr id="6" name="TextBox 5"/>
              <p:cNvSpPr txBox="1"/>
              <p:nvPr/>
            </p:nvSpPr>
            <p:spPr>
              <a:xfrm>
                <a:off x="3852329" y="6215743"/>
                <a:ext cx="1415143"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3" action="ppaction://hlinksldjump"/>
                  </a:rPr>
                  <a:t>Contact Us</a:t>
                </a:r>
                <a:endParaRPr lang="en-US" sz="2000" dirty="0">
                  <a:latin typeface="Harlow Solid Italic" panose="04030604020F02020D02" pitchFamily="82" charset="0"/>
                </a:endParaRPr>
              </a:p>
            </p:txBody>
          </p:sp>
        </p:grpSp>
        <p:sp>
          <p:nvSpPr>
            <p:cNvPr id="4" name="TextBox 3"/>
            <p:cNvSpPr txBox="1"/>
            <p:nvPr/>
          </p:nvSpPr>
          <p:spPr>
            <a:xfrm>
              <a:off x="5791200" y="6398077"/>
              <a:ext cx="931985"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4" action="ppaction://hlinksldjump"/>
                </a:rPr>
                <a:t>Hours</a:t>
              </a:r>
              <a:endParaRPr lang="en-US" sz="2000" dirty="0">
                <a:latin typeface="Harlow Solid Italic" panose="04030604020F02020D02" pitchFamily="82" charset="0"/>
              </a:endParaRPr>
            </a:p>
          </p:txBody>
        </p:sp>
      </p:grpSp>
      <p:grpSp>
        <p:nvGrpSpPr>
          <p:cNvPr id="7" name="Group 6"/>
          <p:cNvGrpSpPr/>
          <p:nvPr/>
        </p:nvGrpSpPr>
        <p:grpSpPr>
          <a:xfrm>
            <a:off x="690968" y="1640021"/>
            <a:ext cx="8077200" cy="400110"/>
            <a:chOff x="685800" y="664029"/>
            <a:chExt cx="7924800" cy="421881"/>
          </a:xfrm>
        </p:grpSpPr>
        <p:sp>
          <p:nvSpPr>
            <p:cNvPr id="8" name="TextBox 7"/>
            <p:cNvSpPr txBox="1"/>
            <p:nvPr/>
          </p:nvSpPr>
          <p:spPr>
            <a:xfrm>
              <a:off x="685800" y="685800"/>
              <a:ext cx="9144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5" action="ppaction://hlinksldjump"/>
                </a:rPr>
                <a:t>Home</a:t>
              </a:r>
              <a:endParaRPr lang="en-US" sz="2000" dirty="0">
                <a:latin typeface="Harlow Solid Italic" panose="04030604020F02020D02" pitchFamily="82" charset="0"/>
              </a:endParaRPr>
            </a:p>
          </p:txBody>
        </p:sp>
        <p:sp>
          <p:nvSpPr>
            <p:cNvPr id="9" name="TextBox 8"/>
            <p:cNvSpPr txBox="1"/>
            <p:nvPr/>
          </p:nvSpPr>
          <p:spPr>
            <a:xfrm>
              <a:off x="4572000" y="664029"/>
              <a:ext cx="1915886"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6" action="ppaction://hlinksldjump"/>
                </a:rPr>
                <a:t>Catering/Parties</a:t>
              </a:r>
              <a:endParaRPr lang="en-US" sz="2000" dirty="0">
                <a:latin typeface="Harlow Solid Italic" panose="04030604020F02020D02" pitchFamily="82" charset="0"/>
              </a:endParaRPr>
            </a:p>
          </p:txBody>
        </p:sp>
        <p:sp>
          <p:nvSpPr>
            <p:cNvPr id="10" name="TextBox 9"/>
            <p:cNvSpPr txBox="1"/>
            <p:nvPr/>
          </p:nvSpPr>
          <p:spPr>
            <a:xfrm>
              <a:off x="2057400" y="685800"/>
              <a:ext cx="8382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7" action="ppaction://hlinksldjump"/>
                </a:rPr>
                <a:t>Menu</a:t>
              </a:r>
              <a:endParaRPr lang="en-US" sz="2000" dirty="0">
                <a:latin typeface="Harlow Solid Italic" panose="04030604020F02020D02" pitchFamily="82" charset="0"/>
              </a:endParaRPr>
            </a:p>
          </p:txBody>
        </p:sp>
        <p:sp>
          <p:nvSpPr>
            <p:cNvPr id="11" name="TextBox 10"/>
            <p:cNvSpPr txBox="1"/>
            <p:nvPr/>
          </p:nvSpPr>
          <p:spPr>
            <a:xfrm>
              <a:off x="6858000" y="664029"/>
              <a:ext cx="1752600"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2" action="ppaction://hlinksldjump"/>
                </a:rPr>
                <a:t>Photo Gallery</a:t>
              </a:r>
              <a:endParaRPr lang="en-US" sz="2000" dirty="0">
                <a:latin typeface="Harlow Solid Italic" panose="04030604020F02020D02" pitchFamily="82" charset="0"/>
              </a:endParaRPr>
            </a:p>
          </p:txBody>
        </p:sp>
        <p:sp>
          <p:nvSpPr>
            <p:cNvPr id="12" name="TextBox 11"/>
            <p:cNvSpPr txBox="1"/>
            <p:nvPr/>
          </p:nvSpPr>
          <p:spPr>
            <a:xfrm>
              <a:off x="3178628" y="685800"/>
              <a:ext cx="1012371" cy="400110"/>
            </a:xfrm>
            <a:prstGeom prst="rect">
              <a:avLst/>
            </a:prstGeom>
            <a:solidFill>
              <a:srgbClr val="F971DC"/>
            </a:solidFill>
            <a:ln w="28575">
              <a:solidFill>
                <a:schemeClr val="tx1"/>
              </a:solidFill>
            </a:ln>
          </p:spPr>
          <p:txBody>
            <a:bodyPr wrap="square" rtlCol="0">
              <a:spAutoFit/>
            </a:bodyPr>
            <a:lstStyle/>
            <a:p>
              <a:r>
                <a:rPr lang="en-US" sz="2000" dirty="0" smtClean="0">
                  <a:latin typeface="Harlow Solid Italic" panose="04030604020F02020D02" pitchFamily="82" charset="0"/>
                  <a:hlinkClick r:id="rId8" action="ppaction://hlinksldjump"/>
                </a:rPr>
                <a:t>Oddities</a:t>
              </a:r>
              <a:endParaRPr lang="en-US" sz="2000" dirty="0">
                <a:latin typeface="Harlow Solid Italic" panose="04030604020F02020D02" pitchFamily="82" charset="0"/>
              </a:endParaRPr>
            </a:p>
          </p:txBody>
        </p:sp>
      </p:grpSp>
      <p:sp>
        <p:nvSpPr>
          <p:cNvPr id="13" name="TextBox 12"/>
          <p:cNvSpPr txBox="1"/>
          <p:nvPr/>
        </p:nvSpPr>
        <p:spPr>
          <a:xfrm>
            <a:off x="545685" y="219671"/>
            <a:ext cx="3429000" cy="1200329"/>
          </a:xfrm>
          <a:prstGeom prst="rect">
            <a:avLst/>
          </a:prstGeom>
          <a:noFill/>
        </p:spPr>
        <p:txBody>
          <a:bodyPr wrap="square" rtlCol="0">
            <a:spAutoFit/>
          </a:bodyPr>
          <a:lstStyle/>
          <a:p>
            <a:r>
              <a:rPr lang="en-US" sz="7200" dirty="0" smtClean="0">
                <a:latin typeface="Bernard MT Condensed" panose="02050806060905020404" pitchFamily="18" charset="0"/>
              </a:rPr>
              <a:t>Cupcake</a:t>
            </a:r>
            <a:endParaRPr lang="en-US" sz="7200" dirty="0">
              <a:latin typeface="Bernard MT Condensed" panose="02050806060905020404" pitchFamily="18" charset="0"/>
            </a:endParaRPr>
          </a:p>
        </p:txBody>
      </p:sp>
      <p:sp>
        <p:nvSpPr>
          <p:cNvPr id="14" name="TextBox 13"/>
          <p:cNvSpPr txBox="1"/>
          <p:nvPr/>
        </p:nvSpPr>
        <p:spPr>
          <a:xfrm>
            <a:off x="3100698" y="1295400"/>
            <a:ext cx="3257741" cy="369332"/>
          </a:xfrm>
          <a:prstGeom prst="rect">
            <a:avLst/>
          </a:prstGeom>
          <a:noFill/>
        </p:spPr>
        <p:txBody>
          <a:bodyPr wrap="square" rtlCol="0">
            <a:spAutoFit/>
          </a:bodyPr>
          <a:lstStyle/>
          <a:p>
            <a:r>
              <a:rPr lang="en-US" dirty="0" smtClean="0">
                <a:latin typeface="Bernard MT Condensed" panose="02050806060905020404" pitchFamily="18" charset="0"/>
              </a:rPr>
              <a:t>The World Needs More Cupcakes</a:t>
            </a:r>
            <a:endParaRPr lang="en-US" dirty="0">
              <a:latin typeface="Bernard MT Condensed" panose="02050806060905020404" pitchFamily="18" charset="0"/>
            </a:endParaRPr>
          </a:p>
        </p:txBody>
      </p:sp>
      <p:sp>
        <p:nvSpPr>
          <p:cNvPr id="15" name="TextBox 14"/>
          <p:cNvSpPr txBox="1"/>
          <p:nvPr/>
        </p:nvSpPr>
        <p:spPr>
          <a:xfrm>
            <a:off x="5428702" y="219670"/>
            <a:ext cx="3461910" cy="1200329"/>
          </a:xfrm>
          <a:prstGeom prst="rect">
            <a:avLst/>
          </a:prstGeom>
          <a:noFill/>
        </p:spPr>
        <p:txBody>
          <a:bodyPr wrap="square" rtlCol="0">
            <a:spAutoFit/>
          </a:bodyPr>
          <a:lstStyle/>
          <a:p>
            <a:r>
              <a:rPr lang="en-US" sz="7200" dirty="0" smtClean="0">
                <a:latin typeface="Bernard MT Condensed" panose="02050806060905020404" pitchFamily="18" charset="0"/>
              </a:rPr>
              <a:t>World</a:t>
            </a:r>
            <a:endParaRPr lang="en-US" sz="8000" dirty="0">
              <a:latin typeface="Bernard MT Condensed" panose="02050806060905020404" pitchFamily="18" charset="0"/>
            </a:endParaRPr>
          </a:p>
        </p:txBody>
      </p:sp>
      <p:pic>
        <p:nvPicPr>
          <p:cNvPr id="16" name="Picture 15"/>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0" b="100000" l="5000" r="98021">
                        <a14:foregroundMark x1="34479" y1="35000" x2="34479" y2="35000"/>
                        <a14:foregroundMark x1="33125" y1="34444" x2="32292" y2="38611"/>
                        <a14:foregroundMark x1="30938" y1="38194" x2="32813" y2="30972"/>
                        <a14:foregroundMark x1="31875" y1="31806" x2="29792" y2="34861"/>
                        <a14:foregroundMark x1="29896" y1="37917" x2="30312" y2="31806"/>
                        <a14:foregroundMark x1="29167" y1="34306" x2="30938" y2="31806"/>
                        <a14:foregroundMark x1="29479" y1="32083" x2="31979" y2="30139"/>
                        <a14:foregroundMark x1="56250" y1="19444" x2="57396" y2="17361"/>
                        <a14:foregroundMark x1="72813" y1="41667" x2="74271" y2="39583"/>
                        <a14:foregroundMark x1="45000" y1="70139" x2="43542" y2="70556"/>
                        <a14:foregroundMark x1="41875" y1="75972" x2="43646" y2="74028"/>
                        <a14:foregroundMark x1="67500" y1="23889" x2="67500" y2="23889"/>
                        <a14:foregroundMark x1="36979" y1="24306" x2="36354" y2="21806"/>
                        <a14:foregroundMark x1="36250" y1="20833" x2="36250" y2="20833"/>
                        <a14:foregroundMark x1="41146" y1="75972" x2="41146" y2="75972"/>
                        <a14:foregroundMark x1="74792" y1="40139" x2="74792" y2="40139"/>
                        <a14:foregroundMark x1="58542" y1="16389" x2="58542" y2="16389"/>
                        <a14:foregroundMark x1="29896" y1="33056" x2="29896" y2="33056"/>
                        <a14:foregroundMark x1="29479" y1="32083" x2="28750" y2="32083"/>
                        <a14:foregroundMark x1="29479" y1="35000" x2="29479" y2="35000"/>
                        <a14:foregroundMark x1="67826" y1="26641" x2="67826" y2="26641"/>
                        <a14:foregroundMark x1="69275" y1="28185" x2="69275" y2="28185"/>
                        <a14:foregroundMark x1="55942" y1="73166" x2="55942" y2="73166"/>
                        <a14:backgroundMark x1="42396" y1="76389" x2="43854" y2="75000"/>
                      </a14:backgroundRemoval>
                    </a14:imgEffect>
                  </a14:imgLayer>
                </a14:imgProps>
              </a:ext>
              <a:ext uri="{28A0092B-C50C-407E-A947-70E740481C1C}">
                <a14:useLocalDpi xmlns:a14="http://schemas.microsoft.com/office/drawing/2010/main" val="0"/>
              </a:ext>
            </a:extLst>
          </a:blip>
          <a:srcRect l="25096" t="13019" r="23664" b="20696"/>
          <a:stretch/>
        </p:blipFill>
        <p:spPr>
          <a:xfrm>
            <a:off x="3825717" y="-6667"/>
            <a:ext cx="1470465" cy="1426667"/>
          </a:xfrm>
          <a:prstGeom prst="rect">
            <a:avLst/>
          </a:prstGeom>
        </p:spPr>
      </p:pic>
      <p:sp>
        <p:nvSpPr>
          <p:cNvPr id="17" name="TextBox 16"/>
          <p:cNvSpPr txBox="1"/>
          <p:nvPr/>
        </p:nvSpPr>
        <p:spPr>
          <a:xfrm>
            <a:off x="1083344" y="2362199"/>
            <a:ext cx="3719840" cy="1200329"/>
          </a:xfrm>
          <a:prstGeom prst="rect">
            <a:avLst/>
          </a:prstGeom>
          <a:noFill/>
        </p:spPr>
        <p:txBody>
          <a:bodyPr wrap="square" rtlCol="0">
            <a:spAutoFit/>
          </a:bodyPr>
          <a:lstStyle/>
          <a:p>
            <a:r>
              <a:rPr lang="en-US" dirty="0" smtClean="0"/>
              <a:t>Store Hours:</a:t>
            </a:r>
          </a:p>
          <a:p>
            <a:r>
              <a:rPr lang="en-US" dirty="0" smtClean="0"/>
              <a:t>Monday-Wednesday: 9:00am-5:00pm</a:t>
            </a:r>
          </a:p>
          <a:p>
            <a:r>
              <a:rPr lang="en-US" dirty="0" smtClean="0"/>
              <a:t>Thursday-Saturday:  9:00am-6:30pm</a:t>
            </a:r>
          </a:p>
          <a:p>
            <a:r>
              <a:rPr lang="en-US" dirty="0" smtClean="0"/>
              <a:t>Sunday: Closed</a:t>
            </a:r>
            <a:endParaRPr lang="en-US" dirty="0"/>
          </a:p>
        </p:txBody>
      </p:sp>
      <p:sp>
        <p:nvSpPr>
          <p:cNvPr id="18" name="TextBox 17"/>
          <p:cNvSpPr txBox="1"/>
          <p:nvPr/>
        </p:nvSpPr>
        <p:spPr>
          <a:xfrm>
            <a:off x="5131766" y="1997016"/>
            <a:ext cx="2278677" cy="4031873"/>
          </a:xfrm>
          <a:prstGeom prst="rect">
            <a:avLst/>
          </a:prstGeom>
          <a:noFill/>
        </p:spPr>
        <p:txBody>
          <a:bodyPr wrap="square" rtlCol="0">
            <a:spAutoFit/>
          </a:bodyPr>
          <a:lstStyle/>
          <a:p>
            <a:r>
              <a:rPr lang="en-US" sz="1600" dirty="0" smtClean="0"/>
              <a:t>Holidays:</a:t>
            </a:r>
          </a:p>
          <a:p>
            <a:pPr marL="285750" indent="-285750">
              <a:buFont typeface="Arial" panose="020B0604020202020204" pitchFamily="34" charset="0"/>
              <a:buChar char="•"/>
            </a:pPr>
            <a:r>
              <a:rPr lang="en-US" sz="1600" dirty="0" smtClean="0"/>
              <a:t>New Year’s Eve: Open till 6:00pm</a:t>
            </a:r>
          </a:p>
          <a:p>
            <a:pPr marL="285750" indent="-285750">
              <a:buFont typeface="Arial" panose="020B0604020202020204" pitchFamily="34" charset="0"/>
              <a:buChar char="•"/>
            </a:pPr>
            <a:r>
              <a:rPr lang="en-US" sz="1600" dirty="0" smtClean="0"/>
              <a:t>New Year’s Day: Closed</a:t>
            </a:r>
          </a:p>
          <a:p>
            <a:pPr marL="285750" indent="-285750">
              <a:buFont typeface="Arial" panose="020B0604020202020204" pitchFamily="34" charset="0"/>
              <a:buChar char="•"/>
            </a:pPr>
            <a:r>
              <a:rPr lang="en-US" sz="1600" dirty="0" smtClean="0"/>
              <a:t>Valentines Day: Open</a:t>
            </a:r>
          </a:p>
          <a:p>
            <a:pPr marL="285750" indent="-285750">
              <a:buFont typeface="Arial" panose="020B0604020202020204" pitchFamily="34" charset="0"/>
              <a:buChar char="•"/>
            </a:pPr>
            <a:r>
              <a:rPr lang="en-US" sz="1600" dirty="0" smtClean="0"/>
              <a:t>St. Patrick’s Day: Open</a:t>
            </a:r>
          </a:p>
          <a:p>
            <a:pPr marL="285750" indent="-285750">
              <a:buFont typeface="Arial" panose="020B0604020202020204" pitchFamily="34" charset="0"/>
              <a:buChar char="•"/>
            </a:pPr>
            <a:r>
              <a:rPr lang="en-US" sz="1600" dirty="0" smtClean="0"/>
              <a:t>Easter: Closed</a:t>
            </a:r>
          </a:p>
          <a:p>
            <a:pPr marL="285750" indent="-285750">
              <a:buFont typeface="Arial" panose="020B0604020202020204" pitchFamily="34" charset="0"/>
              <a:buChar char="•"/>
            </a:pPr>
            <a:r>
              <a:rPr lang="en-US" sz="1600" dirty="0" smtClean="0"/>
              <a:t>Halloween: </a:t>
            </a:r>
            <a:r>
              <a:rPr lang="en-US" sz="1600" dirty="0"/>
              <a:t>Open till </a:t>
            </a:r>
            <a:r>
              <a:rPr lang="en-US" sz="1600" dirty="0" smtClean="0"/>
              <a:t>4:30pm</a:t>
            </a:r>
          </a:p>
          <a:p>
            <a:pPr marL="285750" indent="-285750">
              <a:buFont typeface="Arial" panose="020B0604020202020204" pitchFamily="34" charset="0"/>
              <a:buChar char="•"/>
            </a:pPr>
            <a:r>
              <a:rPr lang="en-US" sz="1600" dirty="0"/>
              <a:t>Thanksgiving Day: </a:t>
            </a:r>
            <a:r>
              <a:rPr lang="en-US" sz="1600" dirty="0" smtClean="0"/>
              <a:t>Closed</a:t>
            </a:r>
          </a:p>
          <a:p>
            <a:pPr marL="285750" indent="-285750">
              <a:buFont typeface="Arial" panose="020B0604020202020204" pitchFamily="34" charset="0"/>
              <a:buChar char="•"/>
            </a:pPr>
            <a:r>
              <a:rPr lang="en-US" sz="1600" dirty="0" smtClean="0"/>
              <a:t>Hanukkah: </a:t>
            </a:r>
            <a:r>
              <a:rPr lang="en-US" sz="1600" dirty="0"/>
              <a:t>Open till </a:t>
            </a:r>
            <a:r>
              <a:rPr lang="en-US" sz="1600" dirty="0" smtClean="0"/>
              <a:t>5:00pm all Hanukkah but closed last day</a:t>
            </a:r>
          </a:p>
        </p:txBody>
      </p:sp>
      <p:sp>
        <p:nvSpPr>
          <p:cNvPr id="19" name="TextBox 18"/>
          <p:cNvSpPr txBox="1"/>
          <p:nvPr/>
        </p:nvSpPr>
        <p:spPr>
          <a:xfrm>
            <a:off x="7315200" y="2040131"/>
            <a:ext cx="1752600"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Kwanzaa: Open</a:t>
            </a:r>
            <a:endParaRPr lang="en-US" sz="1600" dirty="0"/>
          </a:p>
          <a:p>
            <a:pPr marL="285750" indent="-285750">
              <a:buFont typeface="Arial" panose="020B0604020202020204" pitchFamily="34" charset="0"/>
              <a:buChar char="•"/>
            </a:pPr>
            <a:r>
              <a:rPr lang="en-US" sz="1600" dirty="0" smtClean="0"/>
              <a:t>Christmas </a:t>
            </a:r>
            <a:r>
              <a:rPr lang="en-US" sz="1600" dirty="0"/>
              <a:t>Eve: Open till </a:t>
            </a:r>
            <a:r>
              <a:rPr lang="en-US" sz="1600" dirty="0" smtClean="0"/>
              <a:t>4:30pm</a:t>
            </a:r>
          </a:p>
          <a:p>
            <a:pPr marL="285750" indent="-285750">
              <a:buFont typeface="Arial" panose="020B0604020202020204" pitchFamily="34" charset="0"/>
              <a:buChar char="•"/>
            </a:pPr>
            <a:r>
              <a:rPr lang="en-US" sz="1600" dirty="0" smtClean="0"/>
              <a:t>Christmas: Closed</a:t>
            </a:r>
            <a:endParaRPr lang="en-US" sz="1600" dirty="0"/>
          </a:p>
        </p:txBody>
      </p:sp>
    </p:spTree>
    <p:extLst>
      <p:ext uri="{BB962C8B-B14F-4D97-AF65-F5344CB8AC3E}">
        <p14:creationId xmlns:p14="http://schemas.microsoft.com/office/powerpoint/2010/main" val="3348767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376</Words>
  <Application>Microsoft Office PowerPoint</Application>
  <PresentationFormat>On-screen Show (4:3)</PresentationFormat>
  <Paragraphs>117</Paragraphs>
  <Slides>7</Slides>
  <Notes>0</Notes>
  <HiddenSlides>6</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Central Bucks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Katherine Gannon</dc:creator>
  <cp:lastModifiedBy>HOTTENSTEIN, JARED</cp:lastModifiedBy>
  <cp:revision>14</cp:revision>
  <dcterms:created xsi:type="dcterms:W3CDTF">2013-12-17T21:19:51Z</dcterms:created>
  <dcterms:modified xsi:type="dcterms:W3CDTF">2013-12-19T17:13:05Z</dcterms:modified>
</cp:coreProperties>
</file>